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15"/>
  </p:notesMasterIdLst>
  <p:handoutMasterIdLst>
    <p:handoutMasterId r:id="rId16"/>
  </p:handoutMasterIdLst>
  <p:sldIdLst>
    <p:sldId id="538" r:id="rId2"/>
    <p:sldId id="543" r:id="rId3"/>
    <p:sldId id="565" r:id="rId4"/>
    <p:sldId id="566" r:id="rId5"/>
    <p:sldId id="542" r:id="rId6"/>
    <p:sldId id="590" r:id="rId7"/>
    <p:sldId id="594" r:id="rId8"/>
    <p:sldId id="595" r:id="rId9"/>
    <p:sldId id="596" r:id="rId10"/>
    <p:sldId id="597" r:id="rId11"/>
    <p:sldId id="598" r:id="rId12"/>
    <p:sldId id="592" r:id="rId13"/>
    <p:sldId id="537" r:id="rId14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jfar Pavel" initials="KM" lastIdx="1" clrIdx="0">
    <p:extLst>
      <p:ext uri="{19B8F6BF-5375-455C-9EA6-DF929625EA0E}">
        <p15:presenceInfo xmlns:p15="http://schemas.microsoft.com/office/powerpoint/2012/main" userId="Fejfar Pav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B8605"/>
    <a:srgbClr val="FF8100"/>
    <a:srgbClr val="FFFFFF"/>
    <a:srgbClr val="6F796E"/>
    <a:srgbClr val="343434"/>
    <a:srgbClr val="1F1F1F"/>
    <a:srgbClr val="575F6D"/>
    <a:srgbClr val="FF9900"/>
    <a:srgbClr val="FC9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1" autoAdjust="0"/>
    <p:restoredTop sz="81695" autoAdjust="0"/>
  </p:normalViewPr>
  <p:slideViewPr>
    <p:cSldViewPr>
      <p:cViewPr varScale="1">
        <p:scale>
          <a:sx n="94" d="100"/>
          <a:sy n="94" d="100"/>
        </p:scale>
        <p:origin x="237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40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6A7-4199-B3EC-9F2DD844ECCE}"/>
              </c:ext>
            </c:extLst>
          </c:dPt>
          <c:dPt>
            <c:idx val="1"/>
            <c:bubble3D val="0"/>
            <c:explosion val="2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6A7-4199-B3EC-9F2DD844EC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Hodnocení jednotné zkoušky</c:v>
                </c:pt>
                <c:pt idx="1">
                  <c:v>Ostatní kritéria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A7-4199-B3EC-9F2DD844EC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75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144F4030-AF96-4E4F-B771-823E1D348A80}" type="datetimeFigureOut">
              <a:rPr lang="cs-CZ"/>
              <a:pPr>
                <a:defRPr/>
              </a:pPr>
              <a:t>11.01.2024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60E2590A-DC7B-479E-AE5B-2D01919433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664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E2590A-DC7B-479E-AE5B-2D01919433C3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779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E2590A-DC7B-479E-AE5B-2D01919433C3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E2590A-DC7B-479E-AE5B-2D01919433C3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743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Výsledky PZ: Umístí-li se uchazeč na místě opravňujícím k přijetí do více oborů, bude přijat do oboru na </a:t>
            </a:r>
            <a:r>
              <a:rPr lang="cs-CZ" dirty="0" err="1" smtClean="0"/>
              <a:t>přednostnějším</a:t>
            </a:r>
            <a:r>
              <a:rPr lang="cs-CZ" dirty="0" smtClean="0"/>
              <a:t> pořadí uvedeném v přihlášce. Tzn., na druhou školu přijat nebude. Uchazeč se může vzdát práva na přijetí do daného oboru, kam byl přijat. Tímto mu ale nevzniká právo na přijetí do jiných oborů v daném kole. Ředitel školy může takto uvolněné místo obsadit až v dalším </a:t>
            </a:r>
            <a:r>
              <a:rPr lang="cs-CZ" dirty="0" err="1" smtClean="0"/>
              <a:t>kiole</a:t>
            </a:r>
            <a:r>
              <a:rPr lang="cs-CZ" dirty="0" smtClean="0"/>
              <a:t> přijímacího řízení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E2590A-DC7B-479E-AE5B-2D01919433C3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415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E2590A-DC7B-479E-AE5B-2D01919433C3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92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189" indent="0" algn="ctr">
              <a:buNone/>
            </a:lvl2pPr>
            <a:lvl3pPr marL="914377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1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323850" y="476250"/>
            <a:ext cx="8135938" cy="576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 sz="2400">
                <a:latin typeface="+mn-lt"/>
              </a:defRPr>
            </a:lvl1pPr>
          </a:lstStyle>
          <a:p>
            <a:pPr lvl="0" eaLnBrk="1" latinLnBrk="0" hangingPunct="1"/>
            <a:r>
              <a:rPr lang="cs-CZ" dirty="0" smtClean="0"/>
              <a:t>Klepnutím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1/11/2024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1/11/2024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1/11/2024</a:t>
            </a:fld>
            <a:endParaRPr lang="en-US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1/11/2024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1/11/2024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13" indent="-274313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64" indent="-274313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indent="-182875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690" indent="-182875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03" indent="-182875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17" indent="-182875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30" indent="-182875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5943" indent="-182875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256" indent="-182875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Přijímací řízení pro školní rok 2024-25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467600" cy="4176464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575F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Předpokládané počty přijímaných žáků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001438"/>
              </p:ext>
            </p:extLst>
          </p:nvPr>
        </p:nvGraphicFramePr>
        <p:xfrm>
          <a:off x="806624" y="2564904"/>
          <a:ext cx="6768752" cy="2808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2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6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studia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přijímaných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šestileté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17+17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čtyřleté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50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dirty="0" smtClean="0"/>
              <a:t>Vyplněný tiskopis se všemi přílohami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Nepotřebujete </a:t>
            </a:r>
            <a:r>
              <a:rPr lang="cs-CZ" b="1" dirty="0">
                <a:solidFill>
                  <a:srgbClr val="00B050"/>
                </a:solidFill>
              </a:rPr>
              <a:t>počítač ani mobilní telefon.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Ke </a:t>
            </a:r>
            <a:r>
              <a:rPr lang="cs-CZ" b="1" dirty="0">
                <a:solidFill>
                  <a:srgbClr val="FF0000"/>
                </a:solidFill>
              </a:rPr>
              <a:t>každé přihlášce musíte přiložit listinné kopie všech příloh.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Musíte </a:t>
            </a:r>
            <a:r>
              <a:rPr lang="cs-CZ" b="1" dirty="0">
                <a:solidFill>
                  <a:srgbClr val="FF0000"/>
                </a:solidFill>
              </a:rPr>
              <a:t>doručit listinnou přihlášku se všemi přílohami do každé školy.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Musíte </a:t>
            </a:r>
            <a:r>
              <a:rPr lang="cs-CZ" b="1" dirty="0">
                <a:solidFill>
                  <a:srgbClr val="FF0000"/>
                </a:solidFill>
              </a:rPr>
              <a:t>si dohledat přesný název a adresu každé střední školy, kód oboru a jeho přesný název i se zaměřením.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Pozvánka </a:t>
            </a:r>
            <a:r>
              <a:rPr lang="cs-CZ" b="1" dirty="0">
                <a:solidFill>
                  <a:srgbClr val="FF0000"/>
                </a:solidFill>
              </a:rPr>
              <a:t>ke zkouškám Vám přijde doporučeným dopisem.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Neuvidíte </a:t>
            </a:r>
            <a:r>
              <a:rPr lang="cs-CZ" b="1" dirty="0">
                <a:solidFill>
                  <a:srgbClr val="FF0000"/>
                </a:solidFill>
              </a:rPr>
              <a:t>po vyhodnocení testů výsledky svého dítěte u jednotné přijímací zkoušky.</a:t>
            </a:r>
          </a:p>
        </p:txBody>
      </p:sp>
      <p:sp>
        <p:nvSpPr>
          <p:cNvPr id="4" name="Ovál 3"/>
          <p:cNvSpPr/>
          <p:nvPr/>
        </p:nvSpPr>
        <p:spPr>
          <a:xfrm>
            <a:off x="139625" y="1124744"/>
            <a:ext cx="360040" cy="3600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+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150536" y="3140968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–</a:t>
            </a:r>
          </a:p>
        </p:txBody>
      </p:sp>
      <p:sp>
        <p:nvSpPr>
          <p:cNvPr id="6" name="Ovál 5"/>
          <p:cNvSpPr/>
          <p:nvPr/>
        </p:nvSpPr>
        <p:spPr>
          <a:xfrm>
            <a:off x="158149" y="436510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–</a:t>
            </a:r>
          </a:p>
        </p:txBody>
      </p:sp>
      <p:sp>
        <p:nvSpPr>
          <p:cNvPr id="7" name="Ovál 6"/>
          <p:cNvSpPr/>
          <p:nvPr/>
        </p:nvSpPr>
        <p:spPr>
          <a:xfrm>
            <a:off x="152769" y="5157192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–</a:t>
            </a:r>
          </a:p>
        </p:txBody>
      </p:sp>
      <p:sp>
        <p:nvSpPr>
          <p:cNvPr id="8" name="Ovál 7"/>
          <p:cNvSpPr/>
          <p:nvPr/>
        </p:nvSpPr>
        <p:spPr>
          <a:xfrm>
            <a:off x="139778" y="1556792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–</a:t>
            </a:r>
          </a:p>
        </p:txBody>
      </p:sp>
      <p:sp>
        <p:nvSpPr>
          <p:cNvPr id="9" name="Ovál 8"/>
          <p:cNvSpPr/>
          <p:nvPr/>
        </p:nvSpPr>
        <p:spPr>
          <a:xfrm>
            <a:off x="147391" y="2385029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–</a:t>
            </a:r>
          </a:p>
        </p:txBody>
      </p:sp>
    </p:spTree>
    <p:extLst>
      <p:ext uri="{BB962C8B-B14F-4D97-AF65-F5344CB8AC3E}">
        <p14:creationId xmlns:p14="http://schemas.microsoft.com/office/powerpoint/2010/main" val="98125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Více na…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4048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800" b="1" dirty="0"/>
              <a:t>https://www.prihlaskynastredni.cz/</a:t>
            </a:r>
          </a:p>
        </p:txBody>
      </p:sp>
    </p:spTree>
    <p:extLst>
      <p:ext uri="{BB962C8B-B14F-4D97-AF65-F5344CB8AC3E}">
        <p14:creationId xmlns:p14="http://schemas.microsoft.com/office/powerpoint/2010/main" val="303756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Přihlášky ke studiu – podávají se </a:t>
            </a:r>
            <a:br>
              <a:rPr lang="cs-CZ" dirty="0"/>
            </a:br>
            <a:r>
              <a:rPr lang="cs-CZ" dirty="0"/>
              <a:t>od </a:t>
            </a:r>
            <a:r>
              <a:rPr lang="cs-CZ" b="1" dirty="0">
                <a:solidFill>
                  <a:srgbClr val="FF6600"/>
                </a:solidFill>
              </a:rPr>
              <a:t>1. do 20. února 2024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19256" cy="417646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Lze podat </a:t>
            </a:r>
            <a:r>
              <a:rPr lang="cs-CZ" b="1" dirty="0" smtClean="0">
                <a:solidFill>
                  <a:srgbClr val="FF6600"/>
                </a:solidFill>
              </a:rPr>
              <a:t>max. tři přihlášky pro obory </a:t>
            </a:r>
            <a:r>
              <a:rPr lang="cs-CZ" dirty="0" smtClean="0"/>
              <a:t>bez talentové zkoušky se stejnou prioritou škol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>
                <a:solidFill>
                  <a:srgbClr val="FF6600"/>
                </a:solidFill>
              </a:rPr>
              <a:t>Pořadí škol </a:t>
            </a:r>
            <a:r>
              <a:rPr lang="cs-CZ" dirty="0" smtClean="0"/>
              <a:t>na přihlášce </a:t>
            </a:r>
            <a:r>
              <a:rPr lang="cs-CZ" b="1" dirty="0" smtClean="0">
                <a:solidFill>
                  <a:srgbClr val="FF6600"/>
                </a:solidFill>
              </a:rPr>
              <a:t>vyjadřuje přednostní volbu</a:t>
            </a:r>
            <a:r>
              <a:rPr lang="cs-CZ" dirty="0" smtClean="0"/>
              <a:t> oboru vzdělání (= obory vzdělání jsou řazeny dle preference). Po přihlášení již nelze měnit.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>
                <a:solidFill>
                  <a:srgbClr val="FF6600"/>
                </a:solidFill>
              </a:rPr>
              <a:t>Pořadí škol </a:t>
            </a:r>
            <a:r>
              <a:rPr lang="cs-CZ" dirty="0"/>
              <a:t>musí být na všech přihláškách </a:t>
            </a:r>
            <a:r>
              <a:rPr lang="cs-CZ" dirty="0" smtClean="0"/>
              <a:t>stejné.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422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Děkuji za pozornost.</a:t>
            </a:r>
            <a:endParaRPr lang="en-US" sz="3600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36" y="1547094"/>
            <a:ext cx="7387964" cy="4926732"/>
          </a:xfrm>
        </p:spPr>
      </p:pic>
    </p:spTree>
    <p:extLst>
      <p:ext uri="{BB962C8B-B14F-4D97-AF65-F5344CB8AC3E}">
        <p14:creationId xmlns:p14="http://schemas.microsoft.com/office/powerpoint/2010/main" val="118361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89891011"/>
              </p:ext>
            </p:extLst>
          </p:nvPr>
        </p:nvGraphicFramePr>
        <p:xfrm>
          <a:off x="585428" y="1483310"/>
          <a:ext cx="7211144" cy="4459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ástupný symbol pro obsah 2"/>
          <p:cNvSpPr txBox="1">
            <a:spLocks/>
          </p:cNvSpPr>
          <p:nvPr/>
        </p:nvSpPr>
        <p:spPr>
          <a:xfrm>
            <a:off x="1187624" y="6008616"/>
            <a:ext cx="7118176" cy="4991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13" indent="-274313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64" indent="-27431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-182875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690" indent="-182875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03" indent="-182875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17" indent="-182875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30" indent="-182875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5943" indent="-182875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256" indent="-182875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cs-CZ" dirty="0" smtClean="0">
                <a:solidFill>
                  <a:srgbClr val="575F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Kritéria </a:t>
            </a:r>
            <a:r>
              <a:rPr lang="cs-CZ" dirty="0" smtClean="0">
                <a:solidFill>
                  <a:srgbClr val="575F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zveřejněna na www.psjg.cz</a:t>
            </a:r>
            <a:endParaRPr lang="cs-CZ" dirty="0">
              <a:solidFill>
                <a:srgbClr val="575F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82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</a:t>
            </a:r>
            <a:r>
              <a:rPr lang="cs-CZ" dirty="0" smtClean="0"/>
              <a:t>- </a:t>
            </a:r>
            <a:r>
              <a:rPr lang="cs-CZ" dirty="0" smtClean="0">
                <a:solidFill>
                  <a:srgbClr val="FF8100"/>
                </a:solidFill>
              </a:rPr>
              <a:t>šestileté</a:t>
            </a:r>
            <a:r>
              <a:rPr lang="cs-CZ" dirty="0" smtClean="0"/>
              <a:t> studium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Jednotná zkouška z českého jazyka - max. 50 bodů</a:t>
            </a:r>
          </a:p>
          <a:p>
            <a:endParaRPr lang="cs-CZ" dirty="0" smtClean="0"/>
          </a:p>
          <a:p>
            <a:r>
              <a:rPr lang="cs-CZ" dirty="0" smtClean="0"/>
              <a:t>Jednotná zkouška z matematiky - max. 50 bodů</a:t>
            </a:r>
          </a:p>
          <a:p>
            <a:endParaRPr lang="cs-CZ" dirty="0" smtClean="0"/>
          </a:p>
          <a:p>
            <a:r>
              <a:rPr lang="cs-CZ" dirty="0" smtClean="0"/>
              <a:t>Průměrný prospěch (poslední 3 vysvědčení ZŠ) – max. 26 bodů</a:t>
            </a:r>
          </a:p>
          <a:p>
            <a:endParaRPr lang="cs-CZ" dirty="0" smtClean="0"/>
          </a:p>
          <a:p>
            <a:r>
              <a:rPr lang="cs-CZ" dirty="0" smtClean="0"/>
              <a:t>Doklad o absolvování zkoušky z Aj -max</a:t>
            </a:r>
            <a:r>
              <a:rPr lang="cs-CZ" dirty="0"/>
              <a:t>. </a:t>
            </a:r>
            <a:r>
              <a:rPr lang="cs-CZ" dirty="0" smtClean="0"/>
              <a:t>28 bodů</a:t>
            </a:r>
          </a:p>
          <a:p>
            <a:endParaRPr lang="cs-CZ" dirty="0" smtClean="0"/>
          </a:p>
          <a:p>
            <a:r>
              <a:rPr lang="cs-CZ" dirty="0" smtClean="0"/>
              <a:t>Soutěže a olympiády – max. 6 bodů</a:t>
            </a:r>
          </a:p>
          <a:p>
            <a:endParaRPr lang="cs-CZ" dirty="0"/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Celkem možno získat 160 bodů.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25471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</a:t>
            </a:r>
            <a:r>
              <a:rPr lang="cs-CZ" dirty="0" smtClean="0"/>
              <a:t>- </a:t>
            </a:r>
            <a:r>
              <a:rPr lang="cs-CZ" dirty="0" smtClean="0">
                <a:solidFill>
                  <a:srgbClr val="FF8100"/>
                </a:solidFill>
              </a:rPr>
              <a:t>čtyřleté</a:t>
            </a:r>
            <a:r>
              <a:rPr lang="cs-CZ" dirty="0" smtClean="0"/>
              <a:t> studium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Jednotná zkouška z českého jazyka - max. 50 </a:t>
            </a:r>
            <a:r>
              <a:rPr lang="cs-CZ" dirty="0" smtClean="0"/>
              <a:t>bodů</a:t>
            </a:r>
          </a:p>
          <a:p>
            <a:endParaRPr lang="cs-CZ" dirty="0"/>
          </a:p>
          <a:p>
            <a:r>
              <a:rPr lang="cs-CZ" dirty="0"/>
              <a:t>Jednotná zkouška z matematiky - max. 50 </a:t>
            </a:r>
            <a:r>
              <a:rPr lang="cs-CZ" dirty="0" smtClean="0"/>
              <a:t>bodů</a:t>
            </a:r>
          </a:p>
          <a:p>
            <a:endParaRPr lang="cs-CZ" dirty="0"/>
          </a:p>
          <a:p>
            <a:r>
              <a:rPr lang="cs-CZ" dirty="0" smtClean="0"/>
              <a:t>Průměrný </a:t>
            </a:r>
            <a:r>
              <a:rPr lang="cs-CZ" dirty="0"/>
              <a:t>prospěch (poslední 3 vysvědčení ZŠ) – max. </a:t>
            </a:r>
            <a:r>
              <a:rPr lang="cs-CZ" dirty="0" smtClean="0"/>
              <a:t>28 bodů</a:t>
            </a:r>
          </a:p>
          <a:p>
            <a:endParaRPr lang="cs-CZ" dirty="0" smtClean="0"/>
          </a:p>
          <a:p>
            <a:r>
              <a:rPr lang="cs-CZ" dirty="0"/>
              <a:t>Doklad o absolvování zkoušky z Aj -max. </a:t>
            </a:r>
            <a:r>
              <a:rPr lang="cs-CZ" dirty="0" smtClean="0"/>
              <a:t>26 bodů</a:t>
            </a:r>
          </a:p>
          <a:p>
            <a:endParaRPr lang="cs-CZ" dirty="0"/>
          </a:p>
          <a:p>
            <a:r>
              <a:rPr lang="cs-CZ" dirty="0" smtClean="0"/>
              <a:t>Soutěže a olympiády – max. 6 bodů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Celkem možno získat 160 bodů.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18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Termíny přijímacích zkoušek 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7620367"/>
              </p:ext>
            </p:extLst>
          </p:nvPr>
        </p:nvGraphicFramePr>
        <p:xfrm>
          <a:off x="457200" y="1700808"/>
          <a:ext cx="7643191" cy="396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3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9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9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studia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Termín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Datum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66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Čtyřleté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termín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dubna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665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termín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dubna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66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Šestileté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termín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dubna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665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termín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dubna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94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Přihlášky ke studiu – podávají se </a:t>
            </a:r>
            <a:br>
              <a:rPr lang="cs-CZ" dirty="0" smtClean="0"/>
            </a:br>
            <a:r>
              <a:rPr lang="cs-CZ" dirty="0" smtClean="0"/>
              <a:t>od </a:t>
            </a:r>
            <a:r>
              <a:rPr lang="cs-CZ" b="1" dirty="0" smtClean="0">
                <a:solidFill>
                  <a:srgbClr val="FF6600"/>
                </a:solidFill>
              </a:rPr>
              <a:t>1. do 20. února 2024</a:t>
            </a:r>
            <a:endParaRPr lang="cs-CZ" b="1" dirty="0">
              <a:solidFill>
                <a:srgbClr val="FF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421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Tři formy: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>
                <a:solidFill>
                  <a:srgbClr val="00B050"/>
                </a:solidFill>
              </a:rPr>
              <a:t>Elektronicky (s ověřenou elektronickou identitou NIA – nejčastěji </a:t>
            </a:r>
            <a:r>
              <a:rPr lang="cs-CZ" b="1" i="1" dirty="0">
                <a:solidFill>
                  <a:srgbClr val="00B050"/>
                </a:solidFill>
              </a:rPr>
              <a:t>Mobilní klíč </a:t>
            </a:r>
            <a:r>
              <a:rPr lang="cs-CZ" b="1" i="1" dirty="0" err="1">
                <a:solidFill>
                  <a:srgbClr val="00B050"/>
                </a:solidFill>
              </a:rPr>
              <a:t>eGovernmentu</a:t>
            </a:r>
            <a:r>
              <a:rPr lang="cs-CZ" b="1" dirty="0">
                <a:solidFill>
                  <a:srgbClr val="00B050"/>
                </a:solidFill>
              </a:rPr>
              <a:t> a </a:t>
            </a:r>
            <a:r>
              <a:rPr lang="cs-CZ" b="1" i="1" dirty="0">
                <a:solidFill>
                  <a:srgbClr val="00B050"/>
                </a:solidFill>
              </a:rPr>
              <a:t>Bankovní identita</a:t>
            </a:r>
            <a:r>
              <a:rPr lang="cs-CZ" b="1" dirty="0">
                <a:solidFill>
                  <a:srgbClr val="00B050"/>
                </a:solidFill>
              </a:rPr>
              <a:t>, případně další způsoby dle NIA</a:t>
            </a:r>
            <a:r>
              <a:rPr lang="cs-CZ" b="1" dirty="0" smtClean="0">
                <a:solidFill>
                  <a:srgbClr val="00B050"/>
                </a:solidFill>
              </a:rPr>
              <a:t>).</a:t>
            </a:r>
          </a:p>
          <a:p>
            <a:endParaRPr lang="cs-CZ" b="1" dirty="0">
              <a:solidFill>
                <a:srgbClr val="00B050"/>
              </a:solidFill>
            </a:endParaRPr>
          </a:p>
          <a:p>
            <a:r>
              <a:rPr lang="cs-CZ" dirty="0"/>
              <a:t>Podáním výpisu vytištěného z online systému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Podáním vyplněného tiskopisu s přílohami.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817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Elektronická přihláška -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760640"/>
          </a:xfrm>
        </p:spPr>
        <p:txBody>
          <a:bodyPr>
            <a:normAutofit fontScale="92500"/>
          </a:bodyPr>
          <a:lstStyle/>
          <a:p>
            <a:r>
              <a:rPr lang="cs-CZ" b="1" dirty="0">
                <a:solidFill>
                  <a:srgbClr val="FF6600"/>
                </a:solidFill>
              </a:rPr>
              <a:t>Přihlásíte se do systému, ten je napojen na registr obyvatel,</a:t>
            </a:r>
            <a:r>
              <a:rPr lang="cs-CZ" dirty="0"/>
              <a:t> díky kterému uvidíte seznam svých dětí, ze kterých vyberete to, které chcete přihlásit. Nevyplňujete už žádné osobní údaje.</a:t>
            </a:r>
          </a:p>
          <a:p>
            <a:r>
              <a:rPr lang="cs-CZ" b="1" dirty="0">
                <a:solidFill>
                  <a:srgbClr val="FF6600"/>
                </a:solidFill>
              </a:rPr>
              <a:t>Vyberete si ze seznamu až 3 obory bez talentové </a:t>
            </a:r>
            <a:r>
              <a:rPr lang="cs-CZ" dirty="0"/>
              <a:t>zkoušky, do kterých chcete podat přihlášku. Vyberete je </a:t>
            </a:r>
            <a:r>
              <a:rPr lang="cs-CZ" b="1" dirty="0">
                <a:solidFill>
                  <a:srgbClr val="FF6600"/>
                </a:solidFill>
              </a:rPr>
              <a:t>v pořadí dle priority pro přijetí</a:t>
            </a:r>
            <a:r>
              <a:rPr lang="cs-CZ" dirty="0"/>
              <a:t>. Uvidíte přehledné informace o každé škole – přehled oborů vzdělání, počet letos přijímaných uchazečů i počty přihlášek a přijatých uchazečů v  minulých letech.</a:t>
            </a:r>
          </a:p>
          <a:p>
            <a:r>
              <a:rPr lang="cs-CZ" b="1" dirty="0">
                <a:solidFill>
                  <a:srgbClr val="FF6600"/>
                </a:solidFill>
              </a:rPr>
              <a:t>Uvidíte přehledně dokumenty, které </a:t>
            </a:r>
            <a:r>
              <a:rPr lang="cs-CZ" dirty="0"/>
              <a:t>Vámi vybraná </a:t>
            </a:r>
            <a:r>
              <a:rPr lang="cs-CZ" b="1" dirty="0">
                <a:solidFill>
                  <a:srgbClr val="FF6600"/>
                </a:solidFill>
              </a:rPr>
              <a:t>škola vyžaduje </a:t>
            </a:r>
            <a:r>
              <a:rPr lang="cs-CZ" dirty="0"/>
              <a:t>pro příslušný obor vzdělání doložit k přihlášce. </a:t>
            </a:r>
            <a:r>
              <a:rPr lang="cs-CZ" b="1" dirty="0">
                <a:solidFill>
                  <a:srgbClr val="FF6600"/>
                </a:solidFill>
              </a:rPr>
              <a:t>Ty</a:t>
            </a:r>
            <a:r>
              <a:rPr lang="cs-CZ" dirty="0"/>
              <a:t> pak </a:t>
            </a:r>
            <a:r>
              <a:rPr lang="cs-CZ" b="1" dirty="0">
                <a:solidFill>
                  <a:srgbClr val="FF6600"/>
                </a:solidFill>
              </a:rPr>
              <a:t>nahrajete jako fotky nebo </a:t>
            </a:r>
            <a:r>
              <a:rPr lang="cs-CZ" b="1" dirty="0" err="1">
                <a:solidFill>
                  <a:srgbClr val="FF6600"/>
                </a:solidFill>
              </a:rPr>
              <a:t>skeny</a:t>
            </a:r>
            <a:r>
              <a:rPr lang="cs-CZ" b="1" dirty="0">
                <a:solidFill>
                  <a:srgbClr val="FF6600"/>
                </a:solidFill>
              </a:rPr>
              <a:t>.</a:t>
            </a:r>
          </a:p>
          <a:p>
            <a:r>
              <a:rPr lang="cs-CZ" b="1" dirty="0">
                <a:solidFill>
                  <a:srgbClr val="FF6600"/>
                </a:solidFill>
              </a:rPr>
              <a:t>Potvrdíte odeslání, přijde Vám e-mail </a:t>
            </a:r>
            <a:r>
              <a:rPr lang="cs-CZ" dirty="0"/>
              <a:t>s potvrzením a to je vše.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36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cs-CZ" dirty="0"/>
              <a:t>Elektronická </a:t>
            </a:r>
            <a:r>
              <a:rPr lang="cs-CZ" dirty="0" smtClean="0"/>
              <a:t>přihláška - </a:t>
            </a:r>
            <a:r>
              <a:rPr lang="cs-CZ" b="1" dirty="0" smtClean="0">
                <a:solidFill>
                  <a:srgbClr val="00B050"/>
                </a:solidFill>
              </a:rPr>
              <a:t>výhody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349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Jednoduchý výběr ze všech škol</a:t>
            </a:r>
            <a:r>
              <a:rPr lang="cs-CZ" sz="2000" dirty="0" smtClean="0"/>
              <a:t>, </a:t>
            </a:r>
            <a:r>
              <a:rPr lang="cs-CZ" sz="2000" dirty="0"/>
              <a:t>stačí vybrat školu (včetně oboru, zaměření a formy vzdělání) a potřebné informace nemusíte hledat jinde.</a:t>
            </a:r>
          </a:p>
          <a:p>
            <a:pPr marL="0" indent="0">
              <a:buNone/>
            </a:pPr>
            <a:r>
              <a:rPr lang="cs-CZ" sz="2000" dirty="0" smtClean="0"/>
              <a:t>U</a:t>
            </a:r>
            <a:r>
              <a:rPr lang="cs-CZ" sz="2000" dirty="0"/>
              <a:t> každé školy/oboru vzdělání </a:t>
            </a:r>
            <a:r>
              <a:rPr lang="cs-CZ" b="1" dirty="0">
                <a:solidFill>
                  <a:srgbClr val="00B050"/>
                </a:solidFill>
              </a:rPr>
              <a:t>uvidíte</a:t>
            </a:r>
            <a:r>
              <a:rPr lang="cs-CZ" sz="2000" dirty="0"/>
              <a:t> </a:t>
            </a:r>
            <a:r>
              <a:rPr lang="cs-CZ" b="1" dirty="0">
                <a:solidFill>
                  <a:srgbClr val="00B050"/>
                </a:solidFill>
              </a:rPr>
              <a:t>počty</a:t>
            </a:r>
            <a:r>
              <a:rPr lang="cs-CZ" dirty="0"/>
              <a:t> </a:t>
            </a:r>
            <a:r>
              <a:rPr lang="cs-CZ" b="1" dirty="0">
                <a:solidFill>
                  <a:srgbClr val="00B050"/>
                </a:solidFill>
              </a:rPr>
              <a:t>přihlášek a přijatých </a:t>
            </a:r>
            <a:r>
              <a:rPr lang="cs-CZ" sz="2000" dirty="0"/>
              <a:t>uchazečů v minulých letech.</a:t>
            </a:r>
          </a:p>
          <a:p>
            <a:pPr marL="0" indent="0">
              <a:buNone/>
            </a:pPr>
            <a:r>
              <a:rPr lang="cs-CZ" sz="2000" dirty="0" smtClean="0"/>
              <a:t>Můžete </a:t>
            </a:r>
            <a:r>
              <a:rPr lang="cs-CZ" sz="2000" dirty="0"/>
              <a:t>se vrátit k rozpracované přihlášce.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Přílohy </a:t>
            </a:r>
            <a:r>
              <a:rPr lang="cs-CZ" b="1" dirty="0">
                <a:solidFill>
                  <a:srgbClr val="00B050"/>
                </a:solidFill>
              </a:rPr>
              <a:t>se přikládají v kopiích</a:t>
            </a:r>
            <a:r>
              <a:rPr lang="cs-CZ" sz="2000" dirty="0"/>
              <a:t>, stačí si ponechat pro potřeby ověření u sebe 1 originál každé přílohy. </a:t>
            </a:r>
            <a:endParaRPr lang="cs-CZ" sz="2000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Pozvánka</a:t>
            </a:r>
            <a:r>
              <a:rPr lang="cs-CZ" dirty="0" smtClean="0"/>
              <a:t> </a:t>
            </a:r>
            <a:r>
              <a:rPr lang="cs-CZ" dirty="0"/>
              <a:t>ke zkouškám </a:t>
            </a:r>
            <a:r>
              <a:rPr lang="cs-CZ" b="1" dirty="0">
                <a:solidFill>
                  <a:srgbClr val="00B050"/>
                </a:solidFill>
              </a:rPr>
              <a:t>přijde elektronicky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Po </a:t>
            </a:r>
            <a:r>
              <a:rPr lang="cs-CZ" b="1" dirty="0">
                <a:solidFill>
                  <a:srgbClr val="00B050"/>
                </a:solidFill>
              </a:rPr>
              <a:t>vyhodnocení uvidíte výsledky </a:t>
            </a:r>
            <a:r>
              <a:rPr lang="cs-CZ" dirty="0"/>
              <a:t>svého dítěte u testů jednotné přijímací zkoušky.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Ušetříte </a:t>
            </a:r>
            <a:r>
              <a:rPr lang="cs-CZ" b="1" dirty="0">
                <a:solidFill>
                  <a:srgbClr val="00B050"/>
                </a:solidFill>
              </a:rPr>
              <a:t>čas a peníze </a:t>
            </a:r>
            <a:r>
              <a:rPr lang="cs-CZ" dirty="0"/>
              <a:t>za </a:t>
            </a:r>
            <a:r>
              <a:rPr lang="cs-CZ" dirty="0" smtClean="0"/>
              <a:t>podání přihlášky, popř. dalších dokumentů poštou.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36480" y="1196752"/>
            <a:ext cx="360040" cy="3600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+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138298" y="2283263"/>
            <a:ext cx="360040" cy="3600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+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138924" y="3014866"/>
            <a:ext cx="360040" cy="3600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+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147566" y="4173385"/>
            <a:ext cx="360040" cy="3600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+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144421" y="3412994"/>
            <a:ext cx="360040" cy="3600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+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155179" y="4605433"/>
            <a:ext cx="360040" cy="3600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+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149799" y="5437832"/>
            <a:ext cx="360040" cy="3600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+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35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Výpis ze systému</a:t>
            </a:r>
            <a:br>
              <a:rPr lang="cs-CZ" dirty="0" smtClean="0"/>
            </a:br>
            <a:r>
              <a:rPr lang="cs-CZ" dirty="0" smtClean="0"/>
              <a:t>(=vyplnění online bez přihlášení)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Jednoduchý </a:t>
            </a:r>
            <a:r>
              <a:rPr lang="cs-CZ" b="1" dirty="0">
                <a:solidFill>
                  <a:srgbClr val="00B050"/>
                </a:solidFill>
              </a:rPr>
              <a:t>výběr ze všech </a:t>
            </a:r>
            <a:r>
              <a:rPr lang="cs-CZ" b="1" dirty="0" smtClean="0">
                <a:solidFill>
                  <a:srgbClr val="00B050"/>
                </a:solidFill>
              </a:rPr>
              <a:t>škol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U</a:t>
            </a:r>
            <a:r>
              <a:rPr lang="cs-CZ" dirty="0"/>
              <a:t> každé školy/oboru vzdělání </a:t>
            </a:r>
            <a:r>
              <a:rPr lang="cs-CZ" b="1" dirty="0">
                <a:solidFill>
                  <a:srgbClr val="00B050"/>
                </a:solidFill>
              </a:rPr>
              <a:t>uvidíte</a:t>
            </a:r>
            <a:r>
              <a:rPr lang="cs-CZ" dirty="0"/>
              <a:t> </a:t>
            </a:r>
            <a:r>
              <a:rPr lang="cs-CZ" b="1" dirty="0">
                <a:solidFill>
                  <a:srgbClr val="00B050"/>
                </a:solidFill>
              </a:rPr>
              <a:t>počty</a:t>
            </a:r>
            <a:r>
              <a:rPr lang="cs-CZ" dirty="0"/>
              <a:t> </a:t>
            </a:r>
            <a:r>
              <a:rPr lang="cs-CZ" b="1" dirty="0">
                <a:solidFill>
                  <a:srgbClr val="00B050"/>
                </a:solidFill>
              </a:rPr>
              <a:t>přihlášek a přijatých </a:t>
            </a:r>
            <a:r>
              <a:rPr lang="cs-CZ" dirty="0"/>
              <a:t>uchazečů v minulých letech.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Stačí </a:t>
            </a:r>
            <a:r>
              <a:rPr lang="cs-CZ" b="1" dirty="0">
                <a:solidFill>
                  <a:srgbClr val="00B050"/>
                </a:solidFill>
              </a:rPr>
              <a:t>jedna kopie od každé přílohy.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Musíte </a:t>
            </a:r>
            <a:r>
              <a:rPr lang="cs-CZ" b="1" dirty="0">
                <a:solidFill>
                  <a:srgbClr val="FF0000"/>
                </a:solidFill>
              </a:rPr>
              <a:t>doručit listinnou přihlášku do každé </a:t>
            </a:r>
            <a:r>
              <a:rPr lang="cs-CZ" b="1" dirty="0" smtClean="0">
                <a:solidFill>
                  <a:srgbClr val="FF0000"/>
                </a:solidFill>
              </a:rPr>
              <a:t>      školy</a:t>
            </a:r>
            <a:r>
              <a:rPr lang="cs-CZ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Pozvánka </a:t>
            </a:r>
            <a:r>
              <a:rPr lang="cs-CZ" b="1" dirty="0">
                <a:solidFill>
                  <a:srgbClr val="FF0000"/>
                </a:solidFill>
              </a:rPr>
              <a:t>ke zkouškám Vám přijde </a:t>
            </a:r>
            <a:r>
              <a:rPr lang="cs-CZ" b="1" dirty="0" smtClean="0">
                <a:solidFill>
                  <a:srgbClr val="FF0000"/>
                </a:solidFill>
              </a:rPr>
              <a:t>     doporučeným </a:t>
            </a:r>
            <a:r>
              <a:rPr lang="cs-CZ" b="1" dirty="0">
                <a:solidFill>
                  <a:srgbClr val="FF0000"/>
                </a:solidFill>
              </a:rPr>
              <a:t>dopisem.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Neuvidíte </a:t>
            </a:r>
            <a:r>
              <a:rPr lang="cs-CZ" b="1" dirty="0">
                <a:solidFill>
                  <a:srgbClr val="FF0000"/>
                </a:solidFill>
              </a:rPr>
              <a:t>po vyhodnocení testů výsledky svého dítěte u jednotné přijímací zkoušky.</a:t>
            </a:r>
          </a:p>
          <a:p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39625" y="1682013"/>
            <a:ext cx="360040" cy="3600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+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147238" y="2114061"/>
            <a:ext cx="360040" cy="3600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+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141858" y="3284984"/>
            <a:ext cx="360040" cy="3600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+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150536" y="3752891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–</a:t>
            </a:r>
          </a:p>
        </p:txBody>
      </p:sp>
      <p:sp>
        <p:nvSpPr>
          <p:cNvPr id="8" name="Ovál 7"/>
          <p:cNvSpPr/>
          <p:nvPr/>
        </p:nvSpPr>
        <p:spPr>
          <a:xfrm>
            <a:off x="158149" y="4509120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–</a:t>
            </a:r>
          </a:p>
        </p:txBody>
      </p:sp>
      <p:sp>
        <p:nvSpPr>
          <p:cNvPr id="9" name="Ovál 8"/>
          <p:cNvSpPr/>
          <p:nvPr/>
        </p:nvSpPr>
        <p:spPr>
          <a:xfrm>
            <a:off x="152769" y="5355862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–</a:t>
            </a:r>
          </a:p>
        </p:txBody>
      </p:sp>
    </p:spTree>
    <p:extLst>
      <p:ext uri="{BB962C8B-B14F-4D97-AF65-F5344CB8AC3E}">
        <p14:creationId xmlns:p14="http://schemas.microsoft.com/office/powerpoint/2010/main" val="265102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3569</TotalTime>
  <Words>813</Words>
  <Application>Microsoft Office PowerPoint</Application>
  <PresentationFormat>Předvádění na obrazovce (4:3)</PresentationFormat>
  <Paragraphs>123</Paragraphs>
  <Slides>13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Schoolbook</vt:lpstr>
      <vt:lpstr>Times New Roman</vt:lpstr>
      <vt:lpstr>Wingdings</vt:lpstr>
      <vt:lpstr>Wingdings 2</vt:lpstr>
      <vt:lpstr>Arkýř</vt:lpstr>
      <vt:lpstr>Přijímací řízení pro školní rok 2024-25</vt:lpstr>
      <vt:lpstr>kritéria </vt:lpstr>
      <vt:lpstr>Kritéria - šestileté studium</vt:lpstr>
      <vt:lpstr>Kritéria - čtyřleté studium</vt:lpstr>
      <vt:lpstr>Termíny přijímacích zkoušek </vt:lpstr>
      <vt:lpstr>Přihlášky ke studiu – podávají se  od 1. do 20. února 2024</vt:lpstr>
      <vt:lpstr>Elektronická přihláška - postup</vt:lpstr>
      <vt:lpstr>Elektronická přihláška - výhody</vt:lpstr>
      <vt:lpstr>Výpis ze systému (=vyplnění online bez přihlášení)</vt:lpstr>
      <vt:lpstr>Vyplněný tiskopis se všemi přílohami</vt:lpstr>
      <vt:lpstr>Více na…</vt:lpstr>
      <vt:lpstr>Přihlášky ke studiu – podávají se  od 1. do 20. února 2024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Pavel Fejfar</dc:creator>
  <cp:lastModifiedBy>buresova.jana</cp:lastModifiedBy>
  <cp:revision>712</cp:revision>
  <cp:lastPrinted>2016-10-11T09:58:13Z</cp:lastPrinted>
  <dcterms:created xsi:type="dcterms:W3CDTF">2010-06-25T15:28:22Z</dcterms:created>
  <dcterms:modified xsi:type="dcterms:W3CDTF">2024-01-11T14:08:50Z</dcterms:modified>
</cp:coreProperties>
</file>